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2" r:id="rId2"/>
    <p:sldId id="373" r:id="rId3"/>
    <p:sldId id="374" r:id="rId4"/>
    <p:sldId id="275" r:id="rId5"/>
    <p:sldId id="280" r:id="rId6"/>
    <p:sldId id="282" r:id="rId7"/>
    <p:sldId id="283" r:id="rId8"/>
    <p:sldId id="284" r:id="rId9"/>
    <p:sldId id="285" r:id="rId10"/>
    <p:sldId id="288" r:id="rId11"/>
    <p:sldId id="279" r:id="rId12"/>
    <p:sldId id="287" r:id="rId13"/>
    <p:sldId id="286" r:id="rId14"/>
    <p:sldId id="328" r:id="rId15"/>
    <p:sldId id="318" r:id="rId16"/>
    <p:sldId id="319" r:id="rId17"/>
    <p:sldId id="320" r:id="rId18"/>
    <p:sldId id="322" r:id="rId19"/>
    <p:sldId id="321" r:id="rId20"/>
    <p:sldId id="324" r:id="rId21"/>
    <p:sldId id="325" r:id="rId22"/>
    <p:sldId id="326" r:id="rId23"/>
    <p:sldId id="327" r:id="rId24"/>
    <p:sldId id="361" r:id="rId25"/>
    <p:sldId id="362" r:id="rId26"/>
    <p:sldId id="363" r:id="rId27"/>
    <p:sldId id="365" r:id="rId28"/>
    <p:sldId id="371" r:id="rId29"/>
    <p:sldId id="366" r:id="rId30"/>
    <p:sldId id="367" r:id="rId31"/>
    <p:sldId id="368" r:id="rId32"/>
    <p:sldId id="369" r:id="rId33"/>
    <p:sldId id="370" r:id="rId34"/>
    <p:sldId id="377" r:id="rId35"/>
    <p:sldId id="378" r:id="rId36"/>
    <p:sldId id="379" r:id="rId37"/>
    <p:sldId id="380" r:id="rId38"/>
    <p:sldId id="381" r:id="rId39"/>
    <p:sldId id="383" r:id="rId40"/>
    <p:sldId id="384" r:id="rId41"/>
    <p:sldId id="385" r:id="rId42"/>
    <p:sldId id="386" r:id="rId43"/>
    <p:sldId id="387" r:id="rId44"/>
    <p:sldId id="388" r:id="rId4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8B0C32-EB4E-D64B-1A61-AC14A67F1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9E49785-0393-710B-5201-C89D834FF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9B63BC2-1742-D48A-B199-E3F7E5B4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54BA854-3739-91E9-F56C-A8E781FA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0701AEB-D4AF-F3E2-E530-2F25CE32B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481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9ED3FF-8D35-7E08-919F-3B9D53CF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0084468-C5B2-511D-1794-480F650F0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DA8690C-477D-C614-1EB9-32F9B78A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CDCC6C9-6352-856D-10AE-59EE4852D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FA6D1D2-11A3-4AEF-B43F-16394CF7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769568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48A29794-6BFE-8C61-460C-4265C1A154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1C4283D-C4F6-FB7D-E9BD-C3FB568AC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69AAA1B-DD91-13EE-1EF7-5BCC75879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FC9509-BB75-8AD0-2625-2304F4BF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85E70A-CEF1-E5D1-170D-B258F77C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63321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531182-0F23-CA3E-DD15-15D2415D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FB7256-B77B-9466-3BB8-2FE7C46FB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6B62FC-D7DD-6FFB-1EA9-8BB0775E5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69ACC0-2862-976A-C3DA-D628E020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CEC042A-A224-3C90-059C-B7C371A2A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0189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BE9281-C8CC-90C7-5E74-D2FBC8BD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9D21BFB-6850-757A-E123-AEC25E3D2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BB79B6-5A8E-C0CA-122B-FAD142262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F93E5AA-E780-74B8-E8EB-F7E42D8B5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B7EEB87-00D0-3EC0-8F67-9298A963C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136031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851F2B-A71E-AB6D-215A-5D3DBC55E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46324B-993C-E993-69A0-842FC99D3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CF017A-ADFA-972D-5794-427339780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27F1990-96D7-3E52-DB34-C6395C352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64617CA-B84D-1301-C015-954B190E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A87BFBB-E23D-AB4B-CAAF-5781D237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86369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2E4444-C442-355A-D267-29D916E0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AAC4B8B-1CAD-F62F-0D78-55BF4B1C3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5977F4-DD69-1501-57D4-5AE1D87A2E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026DBC1-8024-5AF0-4B4F-BCC1AB44C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262E147-1F0A-4B31-C9A9-0418D805FB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5350ACB-170B-20C1-39A6-1D4AB266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CBFC8F4-8863-FCE9-B86D-CFC3C37B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3C61356-59D3-94B8-8DF1-509386D16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30041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ABF7AA-160C-EE8F-0064-0318DE2A2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062A5D2-157C-C604-F6B5-8C40F3EF1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9A67C0F-CC99-68D2-75CB-9AFD4023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9C3D5F3-6609-510E-99C9-BF266BB4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26400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59B4F2F-4E2E-ACD2-F262-F5F34943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9742085-EE72-9D76-138F-0B8F7D3DC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1306D08-1D4D-1FC2-019A-812094AC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1760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C9A236-83D7-BF95-4C52-087A87CC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AD50B9C-2ECC-B09A-2E3D-31FB908F2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6C3F599-9403-B97D-BD44-747307ACA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F17124C-5171-CC01-2A14-237F977F6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9364C64-7498-4B03-22CD-14518529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1BB0C6A-D42F-6736-0FFE-3BD5B96C1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4918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63445A-6153-5160-EC8C-319B7668E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E5F70D1C-2161-8882-B5B8-87773A9231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CA6E81-2607-72CA-7361-14C7BFBE6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FEF8C7E-5C35-E3D4-CD39-1FA240B7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7385686-98ED-37B9-50F8-2D4EB042C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43C873E-2652-59DA-75B7-4A89DE15B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8166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98EAD80-9829-8E4E-0257-C12941DB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25DD398-E6F0-6BFA-7CC3-40CBB4B0E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ADEB554-99EB-C558-7DB2-ECE01C5BF2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87307-2E43-4987-A158-53932A145F02}" type="datetimeFigureOut">
              <a:rPr lang="en-PK" smtClean="0"/>
              <a:t>19/11/2023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0C73BF5-4879-D735-2E9B-ADFEAC595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5135FC5-43F4-670E-F330-479151D01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29E74-4B08-407B-8C35-0D164395838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1642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7" Type="http://schemas.openxmlformats.org/officeDocument/2006/relationships/image" Target="../media/image2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25.png"/><Relationship Id="rId7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7" Type="http://schemas.openxmlformats.org/officeDocument/2006/relationships/image" Target="../media/image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Relationship Id="rId9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25.png"/><Relationship Id="rId7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4" Type="http://schemas.openxmlformats.org/officeDocument/2006/relationships/image" Target="../media/image126.png"/><Relationship Id="rId9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07.png"/><Relationship Id="rId7" Type="http://schemas.openxmlformats.org/officeDocument/2006/relationships/image" Target="../media/image14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6DAA82-E705-0E63-A870-1C7097E90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164" y="28035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Mason’s Gain Formula</a:t>
            </a:r>
            <a:endParaRPr lang="en-PK" sz="8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13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3" y="1178847"/>
            <a:ext cx="6181102" cy="2160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90" y="1178847"/>
            <a:ext cx="5320145" cy="2089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3" y="3638580"/>
            <a:ext cx="4906432" cy="2013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569" y="3635303"/>
            <a:ext cx="6391230" cy="242982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16432"/>
            <a:ext cx="10515600" cy="7233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 smtClean="0">
                <a:solidFill>
                  <a:srgbClr val="7030A0"/>
                </a:solidFill>
              </a:rPr>
              <a:t>LOOPS</a:t>
            </a:r>
            <a:endParaRPr lang="en-US" sz="66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5824" y="5780137"/>
                <a:ext cx="691563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𝐿𝑜𝑜𝑝𝑠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4" y="5780137"/>
                <a:ext cx="6915632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3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6432"/>
            <a:ext cx="10515600" cy="7233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 smtClean="0">
                <a:solidFill>
                  <a:srgbClr val="7030A0"/>
                </a:solidFill>
              </a:rPr>
              <a:t>TWO NON-TOUCHING LOOPS</a:t>
            </a:r>
            <a:endParaRPr lang="en-US" sz="6600" b="1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19" y="1497880"/>
            <a:ext cx="7075054" cy="31229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0109" y="4907206"/>
                <a:ext cx="52141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𝑇𝑤𝑜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𝐿𝑜𝑜𝑝𝑠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09" y="4907206"/>
                <a:ext cx="5214120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5972" y="5461204"/>
                <a:ext cx="278909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2" y="5461204"/>
                <a:ext cx="2789097" cy="7386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5972" y="6119336"/>
                <a:ext cx="2817566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2" y="6119336"/>
                <a:ext cx="2817566" cy="73866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25601" y="5030317"/>
                <a:ext cx="48952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𝑇h𝑟𝑒𝑒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601" y="5030317"/>
                <a:ext cx="489525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73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43" y="1178847"/>
            <a:ext cx="6181102" cy="2160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90" y="1178847"/>
            <a:ext cx="5320145" cy="2089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43" y="3638580"/>
            <a:ext cx="4906432" cy="2013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7569" y="3635303"/>
            <a:ext cx="6391230" cy="2429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3822" y="6103481"/>
                <a:ext cx="819980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𝑇𝑤𝑜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𝐿𝑜𝑜𝑝𝑠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22" y="6103481"/>
                <a:ext cx="8199809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16432"/>
            <a:ext cx="10515600" cy="7233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b="1" dirty="0" smtClean="0">
                <a:solidFill>
                  <a:srgbClr val="7030A0"/>
                </a:solidFill>
              </a:rPr>
              <a:t>TWO NON-TOUCHING LOOPS</a:t>
            </a:r>
            <a:endParaRPr lang="en-US" sz="6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65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09" y="63416"/>
            <a:ext cx="11095182" cy="6858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</a:rPr>
              <a:t>GAINS OF TWO NON-TOUCHING LOOPS</a:t>
            </a:r>
            <a:endParaRPr lang="en-US" sz="48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5511" y="3989679"/>
                <a:ext cx="5601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𝐺𝑎𝑖𝑛𝑠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𝑇𝑤𝑜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𝐿𝑜𝑜𝑝𝑠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11" y="3989679"/>
                <a:ext cx="5601470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6254" y="4499703"/>
                <a:ext cx="631961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1.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54" y="4499703"/>
                <a:ext cx="6319615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7746" y="5071283"/>
                <a:ext cx="74671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6" y="5071283"/>
                <a:ext cx="746717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0" y="5664607"/>
                <a:ext cx="746717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64607"/>
                <a:ext cx="746717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183" y="1287176"/>
            <a:ext cx="9705108" cy="25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12436" y="365125"/>
                <a:ext cx="11628582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Q: Obtain the Closed Loop TF,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by Using Mason’s Gain Formula.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2436" y="365125"/>
                <a:ext cx="11628582" cy="1325563"/>
              </a:xfrm>
              <a:blipFill rotWithShape="0">
                <a:blip r:embed="rId2"/>
                <a:stretch>
                  <a:fillRect l="-1888" t="-9217" r="-2202" b="-26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" y="2133600"/>
            <a:ext cx="11360727" cy="41378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20327" y="2974109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214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65" y="480253"/>
            <a:ext cx="10575636" cy="2780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94534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945342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960795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9607950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237" y="5509546"/>
                <a:ext cx="102680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𝑙𝑜𝑜𝑝𝑠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𝑡𝑜𝑢𝑐h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09546"/>
                <a:ext cx="10268067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First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3237" y="6124297"/>
                <a:ext cx="12430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/>
                  <a:t>1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6124297"/>
                <a:ext cx="1243097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5094" r="-1421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2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93945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9394559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1014437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10144379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237" y="5509546"/>
                <a:ext cx="1052294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𝑙𝑜𝑜𝑝𝑠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𝑡𝑜𝑢𝑐h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09546"/>
                <a:ext cx="10522945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47" y="791954"/>
            <a:ext cx="9882908" cy="25445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Second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0968" y="6151712"/>
                <a:ext cx="150707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68" y="6151712"/>
                <a:ext cx="1507079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24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861857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𝑇h𝑖𝑟𝑑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8618578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974536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𝑇h𝑖𝑟𝑑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𝑇h𝑖𝑟𝑑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9745360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237" y="5592673"/>
                <a:ext cx="602985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92673"/>
                <a:ext cx="6029856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891" y="858982"/>
            <a:ext cx="10123053" cy="2401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Third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8692" y="6244235"/>
                <a:ext cx="29646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1+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92" y="6244235"/>
                <a:ext cx="2964658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33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72" y="979056"/>
            <a:ext cx="8820603" cy="1917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8" y="3715674"/>
            <a:ext cx="8826954" cy="1949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6037" y="2973033"/>
                <a:ext cx="500816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7" y="2973033"/>
                <a:ext cx="5008166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76037" y="5853867"/>
                <a:ext cx="798840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7" y="5853867"/>
                <a:ext cx="7988405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23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74" y="766821"/>
            <a:ext cx="8814253" cy="19559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65" y="3500039"/>
            <a:ext cx="8782501" cy="19622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6365" y="2605168"/>
                <a:ext cx="605005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5" y="2605168"/>
                <a:ext cx="6050053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6365" y="5685609"/>
                <a:ext cx="700570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5" y="5685609"/>
                <a:ext cx="7005700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664596" y="2420502"/>
                <a:ext cx="17876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596" y="2420502"/>
                <a:ext cx="178760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3401" r="-68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664596" y="3211647"/>
                <a:ext cx="23290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596" y="3211647"/>
                <a:ext cx="2329099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832" r="-1047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664596" y="3888632"/>
                <a:ext cx="2138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596" y="3888632"/>
                <a:ext cx="2138342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849" r="-57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639172" y="4554614"/>
                <a:ext cx="24568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172" y="4554614"/>
                <a:ext cx="2456890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2481" r="-744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382125" y="2266950"/>
            <a:ext cx="2713937" cy="301942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6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510578"/>
            <a:ext cx="11471563" cy="48902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336DAA82-E705-0E63-A870-1C7097E90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271"/>
            <a:ext cx="11794836" cy="1325563"/>
          </a:xfrm>
        </p:spPr>
        <p:txBody>
          <a:bodyPr>
            <a:noAutofit/>
          </a:bodyPr>
          <a:lstStyle/>
          <a:p>
            <a:pPr algn="ctr"/>
            <a:r>
              <a:rPr lang="en-US" sz="6000" b="1" dirty="0" smtClean="0">
                <a:solidFill>
                  <a:srgbClr val="FF0000"/>
                </a:solidFill>
              </a:rPr>
              <a:t>Q: Find the Number of Forward Paths</a:t>
            </a:r>
            <a:endParaRPr lang="en-PK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48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32552"/>
                  </p:ext>
                </p:extLst>
              </p:nvPr>
            </p:nvGraphicFramePr>
            <p:xfrm>
              <a:off x="304800" y="1258291"/>
              <a:ext cx="11443854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1658"/>
                    <a:gridCol w="3188987"/>
                    <a:gridCol w="2568163"/>
                    <a:gridCol w="1985046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LOOPS</a:t>
                          </a:r>
                          <a:endParaRPr lang="en-US" sz="24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Common Term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Two non-touching 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Yes (G4)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(G2 and 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(G4G5H2)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632552"/>
                  </p:ext>
                </p:extLst>
              </p:nvPr>
            </p:nvGraphicFramePr>
            <p:xfrm>
              <a:off x="304800" y="1258291"/>
              <a:ext cx="11443854" cy="3566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01658"/>
                    <a:gridCol w="3188987"/>
                    <a:gridCol w="2568163"/>
                    <a:gridCol w="1985046"/>
                  </a:tblGrid>
                  <a:tr h="8229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LOOPS</a:t>
                          </a:r>
                          <a:endParaRPr lang="en-US" sz="24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Common Term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Two non-touching 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190667" r="-210049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190667" r="-143321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Yes (G4)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290667" r="-210049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290667" r="-143321" b="-4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687" t="-290667" r="-1227" b="-4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385526" r="-210049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385526" r="-143321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(G4)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492000" r="-210049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492000" r="-143321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(G2 and 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592000" r="-210049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592000" r="-143321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(G4G5H2)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329" t="-692000" r="-210049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16221" t="-692000" r="-143321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(H2)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29673" y="5006666"/>
                <a:ext cx="1101898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Observation from above table,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US" sz="2800" dirty="0" smtClean="0"/>
                  <a:t> is Two non-Touching Loops, so we calculate gain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3" y="5006666"/>
                <a:ext cx="11018981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162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5127" y="6142988"/>
                <a:ext cx="96330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27" y="6142988"/>
                <a:ext cx="9633022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127" y="91190"/>
            <a:ext cx="11979564" cy="93720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</a:rPr>
              <a:t>STEP-3: Find No. Of Two Non-Touching Loops </a:t>
            </a:r>
            <a:endParaRPr lang="en-US" sz="4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" y="189635"/>
            <a:ext cx="11794837" cy="937202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STEP-4: Find the No. Of Three Non-Touching </a:t>
            </a:r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b="1" dirty="0" smtClean="0">
                <a:solidFill>
                  <a:srgbClr val="7030A0"/>
                </a:solidFill>
              </a:rPr>
              <a:t>oops 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218" y="2650837"/>
            <a:ext cx="10515600" cy="2694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No. of three non-touching loops = 0.</a:t>
            </a:r>
          </a:p>
        </p:txBody>
      </p:sp>
    </p:spTree>
    <p:extLst>
      <p:ext uri="{BB962C8B-B14F-4D97-AF65-F5344CB8AC3E}">
        <p14:creationId xmlns:p14="http://schemas.microsoft.com/office/powerpoint/2010/main" val="55139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89635"/>
                <a:ext cx="10515600" cy="641884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6000" b="1" dirty="0" smtClean="0">
                    <a:solidFill>
                      <a:srgbClr val="7030A0"/>
                    </a:solidFill>
                  </a:rPr>
                  <a:t>STEP-5: Find the Value of  </a:t>
                </a:r>
                <a14:m>
                  <m:oMath xmlns:m="http://schemas.openxmlformats.org/officeDocument/2006/math">
                    <m:r>
                      <a:rPr lang="en-US" sz="6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6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89635"/>
                <a:ext cx="10515600" cy="641884"/>
              </a:xfrm>
              <a:blipFill rotWithShape="0">
                <a:blip r:embed="rId2"/>
                <a:stretch>
                  <a:fillRect t="-53333" b="-7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-339805" y="849991"/>
                <a:ext cx="9906000" cy="16619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600"/>
                            <m:t>No</m:t>
                          </m:r>
                          <m:r>
                            <m:rPr>
                              <m:nor/>
                            </m:rPr>
                            <a:rPr lang="en-US" sz="3600"/>
                            <m:t>. </m:t>
                          </m:r>
                          <m:r>
                            <m:rPr>
                              <m:nor/>
                            </m:rPr>
                            <a:rPr lang="en-US" sz="3600"/>
                            <m:t>of</m:t>
                          </m:r>
                          <m:r>
                            <m:rPr>
                              <m:nor/>
                            </m:rPr>
                            <a:rPr lang="en-US" sz="3600"/>
                            <m:t> </m:t>
                          </m:r>
                          <m:r>
                            <m:rPr>
                              <m:nor/>
                            </m:rPr>
                            <a:rPr lang="en-US" sz="3600"/>
                            <m:t>individual</m:t>
                          </m:r>
                          <m:r>
                            <m:rPr>
                              <m:nor/>
                            </m:rPr>
                            <a:rPr lang="en-US" sz="3600"/>
                            <m:t> </m:t>
                          </m:r>
                          <m:r>
                            <m:rPr>
                              <m:nor/>
                            </m:rPr>
                            <a:rPr lang="en-US" sz="3600"/>
                            <m:t>loops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/>
                        <m:t>Gain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Products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of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all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possible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combinations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of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</m:oMath>
                  </m:oMathPara>
                </a14:m>
                <a:endParaRPr lang="en-US" sz="3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/>
                        <m:t>two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non</m:t>
                      </m:r>
                      <m:r>
                        <m:rPr>
                          <m:nor/>
                        </m:rPr>
                        <a:rPr lang="en-US" sz="3600"/>
                        <m:t>−</m:t>
                      </m:r>
                      <m:r>
                        <m:rPr>
                          <m:nor/>
                        </m:rPr>
                        <a:rPr lang="en-US" sz="3600"/>
                        <m:t>touching</m:t>
                      </m:r>
                      <m:r>
                        <m:rPr>
                          <m:nor/>
                        </m:rPr>
                        <a:rPr lang="en-US" sz="3600"/>
                        <m:t> </m:t>
                      </m:r>
                      <m:r>
                        <m:rPr>
                          <m:nor/>
                        </m:rPr>
                        <a:rPr lang="en-US" sz="3600"/>
                        <m:t>loops</m:t>
                      </m:r>
                      <m:r>
                        <m:rPr>
                          <m:nor/>
                        </m:rPr>
                        <a:rPr lang="en-US" sz="3600"/>
                        <m:t>: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9805" y="849991"/>
                <a:ext cx="9906000" cy="166199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576" y="2860809"/>
                <a:ext cx="910705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∆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6" y="2860809"/>
                <a:ext cx="9107055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618414" y="1003543"/>
                <a:ext cx="17876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14" y="1003543"/>
                <a:ext cx="178760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754" r="-102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618414" y="1794688"/>
                <a:ext cx="23290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14" y="1794688"/>
                <a:ext cx="2329099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2094" r="-785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618414" y="2471673"/>
                <a:ext cx="21383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8414" y="2471673"/>
                <a:ext cx="2138342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3134" r="-570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592990" y="3137655"/>
                <a:ext cx="24568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2990" y="3137655"/>
                <a:ext cx="2456890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2730" r="-74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9335943" y="849991"/>
            <a:ext cx="2713937" cy="301942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9576" y="4383226"/>
                <a:ext cx="1118802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∆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6" y="4383226"/>
                <a:ext cx="11188026" cy="43088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9576" y="5487027"/>
                <a:ext cx="1073824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∆ =1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6" y="5487027"/>
                <a:ext cx="10738242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004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37491" y="1322836"/>
                <a:ext cx="5999911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91" y="1322836"/>
                <a:ext cx="5999911" cy="9219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801" y="3122163"/>
                <a:ext cx="10734413" cy="766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∗1+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∗1+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∗(1+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1" y="3122163"/>
                <a:ext cx="10734413" cy="7666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4800" y="5072965"/>
                <a:ext cx="10734413" cy="7666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(1+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072965"/>
                <a:ext cx="10734413" cy="7666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" y="189634"/>
            <a:ext cx="12025744" cy="5862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STEP-6: Find the value of Transfer Function </a:t>
            </a:r>
            <a:endParaRPr lang="en-US" sz="60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2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12436" y="365125"/>
                <a:ext cx="11628582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Q: Obtain the Closed Loop TF,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by Using Mason’s Gain Formula.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2436" y="365125"/>
                <a:ext cx="11628582" cy="1325563"/>
              </a:xfrm>
              <a:blipFill rotWithShape="0">
                <a:blip r:embed="rId2"/>
                <a:stretch>
                  <a:fillRect l="-1888" t="-9217" r="-2202" b="-26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620327" y="2974109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6186" y="1982224"/>
            <a:ext cx="10890032" cy="416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8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96773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9677329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960795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9607950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237" y="5509546"/>
                <a:ext cx="102680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𝑙𝑜𝑜𝑝𝑠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𝑡𝑜𝑢𝑐h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09546"/>
                <a:ext cx="10268067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First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3237" y="6124297"/>
                <a:ext cx="12430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/>
                  <a:t>1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6124297"/>
                <a:ext cx="1243097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5094" r="-1421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4239" y="1025040"/>
            <a:ext cx="7760099" cy="22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94430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9443033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1014437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10144379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237" y="5509546"/>
                <a:ext cx="1094613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𝑡𝑜𝑢𝑐h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𝑝𝑎𝑡h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09546"/>
                <a:ext cx="10946138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Second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0968" y="6151712"/>
                <a:ext cx="272369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68" y="6151712"/>
                <a:ext cx="2723694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521" y="1195021"/>
            <a:ext cx="7728347" cy="214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6037" y="2973033"/>
                <a:ext cx="26837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7" y="2973033"/>
                <a:ext cx="2683748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76037" y="5853867"/>
                <a:ext cx="20276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7" y="5853867"/>
                <a:ext cx="2027671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573" y="849745"/>
            <a:ext cx="7760099" cy="2013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590" y="3636792"/>
            <a:ext cx="7798201" cy="22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6365" y="2605168"/>
                <a:ext cx="33612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5" y="2605168"/>
                <a:ext cx="336124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46365" y="5685609"/>
                <a:ext cx="40280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65" y="5685609"/>
                <a:ext cx="4028026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16" y="875076"/>
            <a:ext cx="7741048" cy="1716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26" y="3503611"/>
            <a:ext cx="7772799" cy="18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2491" y="4462281"/>
                <a:ext cx="33612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91" y="4462281"/>
                <a:ext cx="336124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1" y="929888"/>
            <a:ext cx="7978258" cy="2297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96286" y="2304102"/>
                <a:ext cx="26805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286" y="2304102"/>
                <a:ext cx="2680542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95202" y="2911987"/>
                <a:ext cx="20244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202" y="2911987"/>
                <a:ext cx="2024465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996286" y="3536781"/>
                <a:ext cx="3358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286" y="3536781"/>
                <a:ext cx="3358035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943273" y="4099181"/>
                <a:ext cx="40248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273" y="4099181"/>
                <a:ext cx="4024820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7943274" y="2266950"/>
            <a:ext cx="4024820" cy="3019425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995202" y="4653179"/>
                <a:ext cx="33612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202" y="4653179"/>
                <a:ext cx="336124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18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84" y="875349"/>
            <a:ext cx="5427022" cy="23296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049" y="898150"/>
            <a:ext cx="5239160" cy="2284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66" y="3385909"/>
            <a:ext cx="5974883" cy="2525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301" y="3474489"/>
            <a:ext cx="5500460" cy="2348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80B8FD9-3056-72A0-F647-A8FDCF947CA2}"/>
              </a:ext>
            </a:extLst>
          </p:cNvPr>
          <p:cNvSpPr txBox="1"/>
          <p:nvPr/>
        </p:nvSpPr>
        <p:spPr>
          <a:xfrm>
            <a:off x="1757835" y="5911273"/>
            <a:ext cx="9123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Number of Forward Paths = K = </a:t>
            </a:r>
            <a:r>
              <a:rPr lang="en-US" sz="4400" dirty="0" smtClean="0"/>
              <a:t>4</a:t>
            </a:r>
            <a:endParaRPr lang="en-PK" sz="4400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336DAA82-E705-0E63-A870-1C7097E90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272"/>
            <a:ext cx="11794836" cy="712298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rgbClr val="FF0000"/>
                </a:solidFill>
              </a:rPr>
              <a:t>Q: Find the Number of Forward Paths</a:t>
            </a:r>
            <a:endParaRPr lang="en-PK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7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950123"/>
                  </p:ext>
                </p:extLst>
              </p:nvPr>
            </p:nvGraphicFramePr>
            <p:xfrm>
              <a:off x="341744" y="594282"/>
              <a:ext cx="11656291" cy="4942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27933"/>
                    <a:gridCol w="3490626"/>
                    <a:gridCol w="2615837"/>
                    <a:gridCol w="2021895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LOOPS</a:t>
                          </a:r>
                          <a:endParaRPr 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Common Term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Two non-touching 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Yes</a:t>
                          </a:r>
                          <a:r>
                            <a:rPr lang="en-US" sz="2400" baseline="0" dirty="0" smtClean="0"/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aseline="0" dirty="0" smtClean="0"/>
                            <a:t>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400" dirty="0" smtClean="0"/>
                                  <m:t>No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 smtClean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400" dirty="0" smtClean="0"/>
                                  <m:t>No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 smtClean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b="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1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𝟒</m:t>
                                    </m:r>
                                    <m:r>
                                      <a:rPr lang="en-US" sz="2400" b="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(subscript</a:t>
                          </a:r>
                          <a:r>
                            <a:rPr lang="en-US" sz="2400" baseline="0" dirty="0" smtClean="0"/>
                            <a:t> 4)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(subscript</a:t>
                          </a:r>
                          <a:r>
                            <a:rPr lang="en-US" sz="2400" baseline="0" dirty="0" smtClean="0"/>
                            <a:t> 4)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3950123"/>
                  </p:ext>
                </p:extLst>
              </p:nvPr>
            </p:nvGraphicFramePr>
            <p:xfrm>
              <a:off x="341744" y="594282"/>
              <a:ext cx="11656291" cy="4942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27933"/>
                    <a:gridCol w="3490626"/>
                    <a:gridCol w="2615837"/>
                    <a:gridCol w="2021895"/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LOOPS</a:t>
                          </a:r>
                          <a:endParaRPr 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Common Term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Two non-touching 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88000" r="-231088" b="-9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88000" r="-133508" b="-9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506" t="-88000" r="-1205" b="-9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188000" r="-231088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188000" r="-133508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8765" t="-188000" r="-78322" b="-8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506" t="-188000" r="-1205" b="-8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288000" r="-231088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288000" r="-133508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8765" t="-288000" r="-78322" b="-7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506" t="-288000" r="-1205" b="-730667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388000" r="-231088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388000" r="-133508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68765" t="-388000" r="-78322" b="-6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488000" r="-231088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488000" r="-133508" b="-5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(subscript</a:t>
                          </a:r>
                          <a:r>
                            <a:rPr lang="en-US" sz="2400" baseline="0" dirty="0" smtClean="0"/>
                            <a:t> 4)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580263" r="-231088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580263" r="-133508" b="-4236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 (subscript</a:t>
                          </a:r>
                          <a:r>
                            <a:rPr lang="en-US" sz="2400" baseline="0" dirty="0" smtClean="0"/>
                            <a:t> 4)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689333" r="-231088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689333" r="-133508" b="-3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No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506" t="-689333" r="-1205" b="-329333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789333" r="-231088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789333" r="-133508" b="-2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889333" r="-231088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889333" r="-133508" b="-1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989333" r="-231088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1222" t="-989333" r="-133508" b="-29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  <a:endParaRPr lang="en-US" sz="240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471" y="110835"/>
            <a:ext cx="11979564" cy="4834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</a:rPr>
              <a:t>STEP-3: Find No. Of Two Non-Touching Loops </a:t>
            </a:r>
            <a:endParaRPr lang="en-US" sz="4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779" y="5694139"/>
                <a:ext cx="11850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Observation from above table,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is Two non-Touching Loops, so we calculate gain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79" y="5694139"/>
                <a:ext cx="1185025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51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80473" y="6020569"/>
                <a:ext cx="39105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𝟒𝟒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73" y="6020569"/>
                <a:ext cx="391055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713" r="-77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23725" y="6341968"/>
                <a:ext cx="44168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𝟒𝟒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𝟑𝟓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𝟓𝟐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725" y="6341968"/>
                <a:ext cx="441685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03" r="-414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57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" y="189635"/>
            <a:ext cx="11794837" cy="937202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STEP-4: Find the No. Of Three Non-Touching </a:t>
            </a:r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b="1" dirty="0" smtClean="0">
                <a:solidFill>
                  <a:srgbClr val="7030A0"/>
                </a:solidFill>
              </a:rPr>
              <a:t>oops 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218" y="2650837"/>
            <a:ext cx="10515600" cy="2694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No. of three non-touching loops = 0.</a:t>
            </a:r>
          </a:p>
        </p:txBody>
      </p:sp>
    </p:spTree>
    <p:extLst>
      <p:ext uri="{BB962C8B-B14F-4D97-AF65-F5344CB8AC3E}">
        <p14:creationId xmlns:p14="http://schemas.microsoft.com/office/powerpoint/2010/main" val="324242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35000" y="77753"/>
                <a:ext cx="10515600" cy="641884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6000" b="1" dirty="0" smtClean="0">
                    <a:solidFill>
                      <a:srgbClr val="7030A0"/>
                    </a:solidFill>
                  </a:rPr>
                  <a:t>STEP-5: Find the Value of  </a:t>
                </a:r>
                <a14:m>
                  <m:oMath xmlns:m="http://schemas.openxmlformats.org/officeDocument/2006/math">
                    <m:r>
                      <a:rPr lang="en-US" sz="6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6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5000" y="77753"/>
                <a:ext cx="10515600" cy="641884"/>
              </a:xfrm>
              <a:blipFill rotWithShape="0">
                <a:blip r:embed="rId2"/>
                <a:stretch>
                  <a:fillRect t="-54286" b="-7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77" y="907937"/>
                <a:ext cx="7544169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/>
                            <m:t>No</m:t>
                          </m:r>
                          <m:r>
                            <m:rPr>
                              <m:nor/>
                            </m:rPr>
                            <a:rPr lang="en-US" sz="2800"/>
                            <m:t>. </m:t>
                          </m:r>
                          <m:r>
                            <m:rPr>
                              <m:nor/>
                            </m:rPr>
                            <a:rPr lang="en-US" sz="2800"/>
                            <m:t>of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individual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loops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Gain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Products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of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all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possible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combinations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of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two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non</m:t>
                      </m:r>
                      <m:r>
                        <m:rPr>
                          <m:nor/>
                        </m:rPr>
                        <a:rPr lang="en-US" sz="2800"/>
                        <m:t>−</m:t>
                      </m:r>
                      <m:r>
                        <m:rPr>
                          <m:nor/>
                        </m:rPr>
                        <a:rPr lang="en-US" sz="2800"/>
                        <m:t>touching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loops</m:t>
                      </m:r>
                      <m:r>
                        <m:rPr>
                          <m:nor/>
                        </m:rPr>
                        <a:rPr lang="en-US" sz="2800"/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7" y="907937"/>
                <a:ext cx="7544169" cy="12926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577" y="2860809"/>
                <a:ext cx="72625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∆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7" y="2860809"/>
                <a:ext cx="7262568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153304" y="728039"/>
                <a:ext cx="26805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04" y="728039"/>
                <a:ext cx="2680542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52220" y="1335924"/>
                <a:ext cx="20244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220" y="1335924"/>
                <a:ext cx="2024465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153304" y="1960718"/>
                <a:ext cx="33580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304" y="1960718"/>
                <a:ext cx="3358035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100291" y="2523118"/>
                <a:ext cx="402482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291" y="2523118"/>
                <a:ext cx="4024820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8100292" y="831519"/>
            <a:ext cx="4024820" cy="2878793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152220" y="3077116"/>
                <a:ext cx="33612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220" y="3077116"/>
                <a:ext cx="3361240" cy="55399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4577" y="4214717"/>
                <a:ext cx="110998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∆ =1−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44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45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r>
                                <a:rPr lang="en-US" sz="2000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sz="2000" b="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7" y="4214717"/>
                <a:ext cx="11099898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-159805" y="5262765"/>
                <a:ext cx="1242846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∆ =1−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b>
                          </m:s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r>
                        <a:rPr lang="en-US" sz="2400" b="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44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35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52</m:t>
                          </m:r>
                        </m:sub>
                      </m:sSub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9805" y="5262765"/>
                <a:ext cx="12428467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7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37491" y="1322836"/>
                <a:ext cx="4293804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91" y="1322836"/>
                <a:ext cx="4293804" cy="9219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1128" y="2830267"/>
                <a:ext cx="10581358" cy="638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∗1+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∗(1−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8" y="2830267"/>
                <a:ext cx="10581358" cy="63844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" y="189634"/>
            <a:ext cx="12025744" cy="5862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STEP-6: Find the value of Transfer Function </a:t>
            </a:r>
            <a:endParaRPr lang="en-US" sz="6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91128" y="4372446"/>
                <a:ext cx="10480048" cy="6384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45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44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34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45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52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35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52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8" y="4372446"/>
                <a:ext cx="10480048" cy="63844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49" y="5272204"/>
            <a:ext cx="11221027" cy="10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0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12436" y="365125"/>
                <a:ext cx="11628582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</a:rPr>
                  <a:t>Q: Obtain the Closed Loop TF,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</a:rPr>
                  <a:t> by Using Mason’s Gain Formula.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2436" y="365125"/>
                <a:ext cx="11628582" cy="1325563"/>
              </a:xfrm>
              <a:blipFill rotWithShape="0">
                <a:blip r:embed="rId2"/>
                <a:stretch>
                  <a:fillRect l="-1888" t="-9217" r="-2202" b="-26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5620327" y="2974109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52" y="1690688"/>
            <a:ext cx="8945149" cy="47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79928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799289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9607950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𝐹𝑖𝑟𝑠𝑡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9607950" cy="11079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237" y="5509546"/>
                <a:ext cx="1026806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𝑏𝑒𝑐𝑎𝑢𝑠𝑒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𝑙𝑜𝑜𝑝𝑠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𝑡𝑜𝑢𝑐h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09546"/>
                <a:ext cx="10268067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First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63237" y="6124297"/>
                <a:ext cx="124309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600" dirty="0" smtClean="0"/>
                  <a:t>1</a:t>
                </a:r>
                <a:endParaRPr lang="en-US" sz="36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6124297"/>
                <a:ext cx="1243097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15094" r="-14216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392" y="775547"/>
            <a:ext cx="5023108" cy="22788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6866" y="742003"/>
            <a:ext cx="5112013" cy="25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2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9309" y="3509891"/>
                <a:ext cx="793121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9" y="3509891"/>
                <a:ext cx="793121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3237" y="4313382"/>
                <a:ext cx="1014437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=1−[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𝐿𝑜𝑜𝑝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𝑤h𝑖𝑐h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𝑁𝑜𝑡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𝑇𝑜𝑢𝑐h𝑖𝑛𝑔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4313382"/>
                <a:ext cx="10144379" cy="110799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63237" y="5509546"/>
                <a:ext cx="1104142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𝑡𝑜𝑢𝑐h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𝑠𝑒𝑐𝑜𝑛𝑑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𝑓𝑜𝑟𝑤𝑎𝑟𝑑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𝑝𝑎𝑡h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5509546"/>
                <a:ext cx="11041421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smtClean="0">
                    <a:solidFill>
                      <a:srgbClr val="7030A0"/>
                    </a:solidFill>
                  </a:rPr>
                  <a:t>STEP-1: Find the Gain of Second Forward Path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sz="36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3600" b="1" dirty="0" smtClean="0">
                    <a:solidFill>
                      <a:srgbClr val="7030A0"/>
                    </a:solidFill>
                  </a:rPr>
                  <a:t> </a:t>
                </a:r>
                <a:endParaRPr lang="en-US" sz="3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37" y="129216"/>
                <a:ext cx="11790218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551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0968" y="6151712"/>
                <a:ext cx="30396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68" y="6151712"/>
                <a:ext cx="3039615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522" y="959319"/>
            <a:ext cx="5059660" cy="2425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4735" y="863715"/>
            <a:ext cx="4444838" cy="203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4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6037" y="2973033"/>
                <a:ext cx="233288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037" y="2973033"/>
                <a:ext cx="2332882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7345" y="5927757"/>
                <a:ext cx="658091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45" y="5927757"/>
                <a:ext cx="6580910" cy="5539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972" y="1025715"/>
            <a:ext cx="4762745" cy="2260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620" y="3527032"/>
            <a:ext cx="5866653" cy="208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291" y="4784528"/>
                <a:ext cx="497283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1" y="4784528"/>
                <a:ext cx="4972835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302491" y="157020"/>
            <a:ext cx="11159836" cy="82203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STEP-2: Find Number of Individual Loops</a:t>
            </a:r>
            <a:endParaRPr lang="en-US" sz="6000" b="1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95" y="1064623"/>
            <a:ext cx="7163197" cy="32604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23665" y="4325058"/>
                <a:ext cx="23296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665" y="4325058"/>
                <a:ext cx="2329676" cy="5539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822581" y="4932943"/>
                <a:ext cx="316567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581" y="4932943"/>
                <a:ext cx="3165675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823665" y="5557737"/>
                <a:ext cx="26715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665" y="5557737"/>
                <a:ext cx="2671501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7705998" y="4230255"/>
            <a:ext cx="3433057" cy="219219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5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639870"/>
                  </p:ext>
                </p:extLst>
              </p:nvPr>
            </p:nvGraphicFramePr>
            <p:xfrm>
              <a:off x="341744" y="1132334"/>
              <a:ext cx="11656291" cy="28393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27933"/>
                    <a:gridCol w="3306978"/>
                    <a:gridCol w="2799485"/>
                    <a:gridCol w="2021895"/>
                  </a:tblGrid>
                  <a:tr h="60428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LOOPS</a:t>
                          </a:r>
                          <a:endParaRPr 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Common Term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Two non-touching 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74500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24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 kern="1200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Yes</a:t>
                          </a:r>
                          <a:r>
                            <a:rPr lang="en-US" sz="2400" baseline="0" dirty="0" smtClean="0"/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 kern="1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aseline="0" dirty="0" smtClean="0"/>
                            <a:t>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400" dirty="0" smtClean="0"/>
                                  <m:t>No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74500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24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</a:tr>
                  <a:tr h="74500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24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chemeClr val="dk1"/>
                                            </a:solidFill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2400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i="1" dirty="0">
                            <a:latin typeface="Cambria Math" panose="020405030504060302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31</m:t>
                                    </m:r>
                                  </m:sub>
                                </m:sSub>
                                <m:r>
                                  <a:rPr lang="en-US" sz="2400" i="1" kern="120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US" sz="2400" i="1" kern="1200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chemeClr val="dk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 kern="120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2400" i="1" kern="12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1" kern="12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Yes</a:t>
                          </a:r>
                          <a:r>
                            <a:rPr lang="en-US" sz="2400" baseline="0" dirty="0" smtClean="0"/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kern="12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b="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5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baseline="0" dirty="0" smtClean="0"/>
                            <a:t>)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639870"/>
                  </p:ext>
                </p:extLst>
              </p:nvPr>
            </p:nvGraphicFramePr>
            <p:xfrm>
              <a:off x="341744" y="1132334"/>
              <a:ext cx="11656291" cy="28393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27933"/>
                    <a:gridCol w="3306978"/>
                    <a:gridCol w="2799485"/>
                    <a:gridCol w="2021895"/>
                  </a:tblGrid>
                  <a:tr h="604283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smtClean="0"/>
                            <a:t>LOOPS</a:t>
                          </a:r>
                          <a:endParaRPr lang="en-US" sz="1800" b="1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Common Term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/>
                            <a:t>Two non-touching </a:t>
                          </a:r>
                          <a:endParaRPr lang="en-US" sz="1800" dirty="0"/>
                        </a:p>
                      </a:txBody>
                      <a:tcPr/>
                    </a:tc>
                  </a:tr>
                  <a:tr h="7450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84553" r="-231088" b="-200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6814" t="-84553" r="-146409" b="-200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44662" t="-84553" r="-73203" b="-2008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506" t="-84553" r="-1205" b="-200813"/>
                          </a:stretch>
                        </a:blipFill>
                      </a:tcPr>
                    </a:tc>
                  </a:tr>
                  <a:tr h="7450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186066" r="-231088" b="-10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6814" t="-186066" r="-146409" b="-1024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No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476506" t="-186066" r="-1205" b="-102459"/>
                          </a:stretch>
                        </a:blipFill>
                      </a:tcPr>
                    </a:tc>
                  </a:tr>
                  <a:tr h="7450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73" t="-283740" r="-231088" b="-16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6814" t="-283740" r="-146409" b="-16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44662" t="-283740" r="-73203" b="-16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No</a:t>
                          </a:r>
                          <a:endParaRPr lang="en-US" sz="24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471" y="110835"/>
            <a:ext cx="11979564" cy="4834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solidFill>
                  <a:srgbClr val="7030A0"/>
                </a:solidFill>
              </a:rPr>
              <a:t>STEP-3: Find No. Of Two Non-Touching Loops </a:t>
            </a:r>
            <a:endParaRPr lang="en-US" sz="4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4761" y="4767952"/>
                <a:ext cx="11850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Observation from above table, only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 smtClean="0"/>
                  <a:t>is Two non-Touching Loops, so we calculate gain</a:t>
                </a:r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61" y="4767952"/>
                <a:ext cx="11850256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514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0507" y="5964380"/>
                <a:ext cx="706582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𝑳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en-US" sz="24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07" y="5964380"/>
                <a:ext cx="706582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4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4"/>
            <a:ext cx="10515600" cy="9187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FORWARD PATHS</a:t>
            </a:r>
            <a:endParaRPr lang="en-US" sz="80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517" y="1136074"/>
            <a:ext cx="7870571" cy="3171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087" y="4183176"/>
                <a:ext cx="761888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𝐹𝑖𝑟𝑠𝑡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𝑎𝑑𝑓𝑖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87" y="4183176"/>
                <a:ext cx="7618881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731" y="4732574"/>
                <a:ext cx="80609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𝑆𝑒𝑐𝑜𝑛𝑑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𝑎𝑒𝑓𝑖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1" y="4732574"/>
                <a:ext cx="8060925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731" y="5348127"/>
                <a:ext cx="747582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𝑇h𝑖𝑟𝑑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𝑎h𝑖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1" y="5348127"/>
                <a:ext cx="7475828" cy="61555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731" y="6045472"/>
                <a:ext cx="665374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1" y="6045472"/>
                <a:ext cx="6653745" cy="61555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4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45" y="189635"/>
            <a:ext cx="11794837" cy="937202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STEP-4: Find the No. Of Three Non-Touching </a:t>
            </a:r>
            <a:r>
              <a:rPr lang="en-US" b="1" dirty="0">
                <a:solidFill>
                  <a:srgbClr val="7030A0"/>
                </a:solidFill>
              </a:rPr>
              <a:t>L</a:t>
            </a:r>
            <a:r>
              <a:rPr lang="en-US" b="1" dirty="0" smtClean="0">
                <a:solidFill>
                  <a:srgbClr val="7030A0"/>
                </a:solidFill>
              </a:rPr>
              <a:t>oops 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5218" y="2650837"/>
            <a:ext cx="10515600" cy="2694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No. of three non-touching loops = 0.</a:t>
            </a:r>
          </a:p>
        </p:txBody>
      </p:sp>
    </p:spTree>
    <p:extLst>
      <p:ext uri="{BB962C8B-B14F-4D97-AF65-F5344CB8AC3E}">
        <p14:creationId xmlns:p14="http://schemas.microsoft.com/office/powerpoint/2010/main" val="3539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35000" y="77753"/>
                <a:ext cx="10515600" cy="641884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sz="6000" b="1" dirty="0" smtClean="0">
                    <a:solidFill>
                      <a:srgbClr val="7030A0"/>
                    </a:solidFill>
                  </a:rPr>
                  <a:t>STEP-5: Find the Value of  </a:t>
                </a:r>
                <a14:m>
                  <m:oMath xmlns:m="http://schemas.openxmlformats.org/officeDocument/2006/math">
                    <m:r>
                      <a:rPr lang="en-US" sz="6000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endParaRPr lang="en-US" sz="60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35000" y="77753"/>
                <a:ext cx="10515600" cy="641884"/>
              </a:xfrm>
              <a:blipFill rotWithShape="0">
                <a:blip r:embed="rId2"/>
                <a:stretch>
                  <a:fillRect t="-54286" b="-7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577" y="907937"/>
                <a:ext cx="7544169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/>
                            <m:t>No</m:t>
                          </m:r>
                          <m:r>
                            <m:rPr>
                              <m:nor/>
                            </m:rPr>
                            <a:rPr lang="en-US" sz="2800"/>
                            <m:t>. </m:t>
                          </m:r>
                          <m:r>
                            <m:rPr>
                              <m:nor/>
                            </m:rPr>
                            <a:rPr lang="en-US" sz="2800"/>
                            <m:t>of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individual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loops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Gain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Products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of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all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possible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combinations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of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/>
                        <m:t>two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non</m:t>
                      </m:r>
                      <m:r>
                        <m:rPr>
                          <m:nor/>
                        </m:rPr>
                        <a:rPr lang="en-US" sz="2800"/>
                        <m:t>−</m:t>
                      </m:r>
                      <m:r>
                        <m:rPr>
                          <m:nor/>
                        </m:rPr>
                        <a:rPr lang="en-US" sz="2800"/>
                        <m:t>touching</m:t>
                      </m:r>
                      <m:r>
                        <m:rPr>
                          <m:nor/>
                        </m:rPr>
                        <a:rPr lang="en-US" sz="2800"/>
                        <m:t> </m:t>
                      </m:r>
                      <m:r>
                        <m:rPr>
                          <m:nor/>
                        </m:rPr>
                        <a:rPr lang="en-US" sz="2800"/>
                        <m:t>loops</m:t>
                      </m:r>
                      <m:r>
                        <m:rPr>
                          <m:nor/>
                        </m:rPr>
                        <a:rPr lang="en-US" sz="2800"/>
                        <m:t>: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7" y="907937"/>
                <a:ext cx="7544169" cy="129266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577" y="2860809"/>
                <a:ext cx="726256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∆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>
                                  <a:latin typeface="Cambria Math" panose="02040503050406030204" pitchFamily="18" charset="0"/>
                                </a:rPr>
                                <m:t>31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7" y="2860809"/>
                <a:ext cx="7262568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4577" y="4214717"/>
                <a:ext cx="936033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>
                          <a:latin typeface="Cambria Math" panose="02040503050406030204" pitchFamily="18" charset="0"/>
                        </a:rPr>
                        <m:t>∆ =1−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32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b="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US" sz="3200" b="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7" y="4214717"/>
                <a:ext cx="9360332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31665" y="1314004"/>
                <a:ext cx="232967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665" y="1314004"/>
                <a:ext cx="2329676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330581" y="1921889"/>
                <a:ext cx="316567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581" y="1921889"/>
                <a:ext cx="3165675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331665" y="2546683"/>
                <a:ext cx="267150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1665" y="2546683"/>
                <a:ext cx="2671501" cy="55399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8213998" y="1219201"/>
            <a:ext cx="3433057" cy="219219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4577" y="5425511"/>
                <a:ext cx="936033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∆ =1−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7" y="5425511"/>
                <a:ext cx="9360332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68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82844" y="1642810"/>
                <a:ext cx="4293804" cy="921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844" y="1642810"/>
                <a:ext cx="4293804" cy="9219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02146" y="3135048"/>
                <a:ext cx="6731651" cy="9172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146" y="3135048"/>
                <a:ext cx="6731651" cy="9172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" y="189634"/>
            <a:ext cx="12025744" cy="58622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 smtClean="0">
                <a:solidFill>
                  <a:srgbClr val="7030A0"/>
                </a:solidFill>
              </a:rPr>
              <a:t>STEP-6: Find the value of Transfer Function </a:t>
            </a:r>
            <a:endParaRPr lang="en-US" sz="6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98824" y="5275717"/>
                <a:ext cx="7715503" cy="974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24" y="5275717"/>
                <a:ext cx="7715503" cy="97494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651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219" y="514840"/>
            <a:ext cx="9005454" cy="562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2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7" y="157018"/>
            <a:ext cx="9171709" cy="63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2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4"/>
            <a:ext cx="10515600" cy="9187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FORWARD PATHS</a:t>
            </a:r>
            <a:endParaRPr lang="en-US" sz="8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5196" y="4362709"/>
                <a:ext cx="870719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𝐹𝑖𝑟𝑠𝑡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6" y="4362709"/>
                <a:ext cx="8707192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5196" y="5101413"/>
                <a:ext cx="921143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𝑆𝑒𝑐𝑜𝑛𝑑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96" y="5101413"/>
                <a:ext cx="9211432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2215" y="5840117"/>
                <a:ext cx="665374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15" y="5840117"/>
                <a:ext cx="6653745" cy="61555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8473" y="971407"/>
            <a:ext cx="7075054" cy="312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5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4"/>
            <a:ext cx="10515600" cy="9187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FORWARD PATHS</a:t>
            </a:r>
            <a:endParaRPr lang="en-US" sz="8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8565" y="4977670"/>
                <a:ext cx="1119627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𝐹𝑖𝑟𝑠𝑡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" y="4977670"/>
                <a:ext cx="11196270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2215" y="5840117"/>
                <a:ext cx="665374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15" y="5840117"/>
                <a:ext cx="6653745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9491" y="1136074"/>
            <a:ext cx="8192653" cy="36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83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4"/>
            <a:ext cx="10515600" cy="9187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FORWARD PATHS</a:t>
            </a:r>
            <a:endParaRPr lang="en-US" sz="8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5059" y="5318319"/>
                <a:ext cx="8624359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𝐹𝑜𝑟𝑤𝑎𝑟𝑑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𝑃𝑎𝑡h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59" y="5318319"/>
                <a:ext cx="8624359" cy="6155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9" y="1214814"/>
            <a:ext cx="9679709" cy="361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7344"/>
            <a:ext cx="10515600" cy="9187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b="1" dirty="0" smtClean="0">
                <a:solidFill>
                  <a:srgbClr val="7030A0"/>
                </a:solidFill>
              </a:rPr>
              <a:t>FORWARD PATH GAIN</a:t>
            </a:r>
            <a:endParaRPr lang="en-US" sz="8000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8565" y="4977670"/>
                <a:ext cx="117668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𝐹𝑖𝑟𝑠𝑡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𝐺𝑎𝑖𝑛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5" y="4977670"/>
                <a:ext cx="11766876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9" y="1214814"/>
            <a:ext cx="9679709" cy="3615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0" y="6054375"/>
                <a:ext cx="1224424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𝑆𝑒𝑐𝑜𝑛𝑑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𝐹𝑜𝑟𝑤𝑎𝑟𝑑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𝑃𝑎𝑡h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𝐺𝑎𝑖𝑛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54375"/>
                <a:ext cx="12244249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07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091" y="229915"/>
            <a:ext cx="10515600" cy="85308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b="1" dirty="0" smtClean="0">
                <a:solidFill>
                  <a:srgbClr val="7030A0"/>
                </a:solidFill>
              </a:rPr>
              <a:t>LOOPS</a:t>
            </a:r>
            <a:endParaRPr lang="en-US" sz="8800" b="1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55" y="1164216"/>
            <a:ext cx="10520217" cy="38234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65824" y="5780137"/>
                <a:ext cx="6915632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𝐿𝑜𝑜𝑝𝑠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24" y="5780137"/>
                <a:ext cx="6915632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01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652</Words>
  <Application>Microsoft Office PowerPoint</Application>
  <PresentationFormat>Widescreen</PresentationFormat>
  <Paragraphs>259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Mason’s Gain Formula</vt:lpstr>
      <vt:lpstr>Q: Find the Number of Forward Paths</vt:lpstr>
      <vt:lpstr>Q: Find the Number of Forward Paths</vt:lpstr>
      <vt:lpstr>FORWARD PATHS</vt:lpstr>
      <vt:lpstr>FORWARD PATHS</vt:lpstr>
      <vt:lpstr>FORWARD PATHS</vt:lpstr>
      <vt:lpstr>FORWARD PATHS</vt:lpstr>
      <vt:lpstr>FORWARD PATH GAIN</vt:lpstr>
      <vt:lpstr>LOOPS</vt:lpstr>
      <vt:lpstr>LOOPS</vt:lpstr>
      <vt:lpstr>TWO NON-TOUCHING LOOPS</vt:lpstr>
      <vt:lpstr>TWO NON-TOUCHING LOOPS</vt:lpstr>
      <vt:lpstr>GAINS OF TWO NON-TOUCHING LOOPS</vt:lpstr>
      <vt:lpstr>Q: Obtain the Closed Loop TF, (C(s))/(R(s)) by Using Mason’s Gain Formula.</vt:lpstr>
      <vt:lpstr>PowerPoint Presentation</vt:lpstr>
      <vt:lpstr>PowerPoint Presentation</vt:lpstr>
      <vt:lpstr>PowerPoint Presentation</vt:lpstr>
      <vt:lpstr>STEP-2: Find Number of Individual Loops</vt:lpstr>
      <vt:lpstr>STEP-2: Find Number of Individual Loops</vt:lpstr>
      <vt:lpstr>STEP-3: Find No. Of Two Non-Touching Loops </vt:lpstr>
      <vt:lpstr>STEP-4: Find the No. Of Three Non-Touching Loops </vt:lpstr>
      <vt:lpstr>STEP-5: Find the Value of  ∆</vt:lpstr>
      <vt:lpstr>STEP-6: Find the value of Transfer Function </vt:lpstr>
      <vt:lpstr>Q: Obtain the Closed Loop TF, (C(s))/(R(s)) by Using Mason’s Gain Formula.</vt:lpstr>
      <vt:lpstr>PowerPoint Presentation</vt:lpstr>
      <vt:lpstr>PowerPoint Presentation</vt:lpstr>
      <vt:lpstr>STEP-2: Find Number of Individual Loops</vt:lpstr>
      <vt:lpstr>STEP-2: Find Number of Individual Loops</vt:lpstr>
      <vt:lpstr>STEP-2: Find Number of Individual Loops</vt:lpstr>
      <vt:lpstr>STEP-3: Find No. Of Two Non-Touching Loops </vt:lpstr>
      <vt:lpstr>STEP-4: Find the No. Of Three Non-Touching Loops </vt:lpstr>
      <vt:lpstr>STEP-5: Find the Value of  ∆</vt:lpstr>
      <vt:lpstr>STEP-6: Find the value of Transfer Function </vt:lpstr>
      <vt:lpstr>Q: Obtain the Closed Loop TF, (C(s))/(R(s)) by Using Mason’s Gain Formula.</vt:lpstr>
      <vt:lpstr>PowerPoint Presentation</vt:lpstr>
      <vt:lpstr>PowerPoint Presentation</vt:lpstr>
      <vt:lpstr>STEP-2: Find Number of Individual Loops</vt:lpstr>
      <vt:lpstr>STEP-2: Find Number of Individual Loops</vt:lpstr>
      <vt:lpstr>STEP-3: Find No. Of Two Non-Touching Loops </vt:lpstr>
      <vt:lpstr>STEP-4: Find the No. Of Three Non-Touching Loops </vt:lpstr>
      <vt:lpstr>STEP-5: Find the Value of  ∆</vt:lpstr>
      <vt:lpstr>STEP-6: Find the value of Transfer Function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Wazir laghari</dc:creator>
  <cp:lastModifiedBy>Wazir laghari</cp:lastModifiedBy>
  <cp:revision>59</cp:revision>
  <dcterms:created xsi:type="dcterms:W3CDTF">2023-11-04T18:39:41Z</dcterms:created>
  <dcterms:modified xsi:type="dcterms:W3CDTF">2023-11-19T05:37:55Z</dcterms:modified>
</cp:coreProperties>
</file>